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7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08720"/>
            <a:ext cx="88569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Производная </a:t>
            </a:r>
            <a:r>
              <a:rPr lang="ru-RU" sz="4400" b="1" dirty="0"/>
              <a:t>основных элементарных функций</a:t>
            </a:r>
            <a:r>
              <a:rPr lang="ru-RU" sz="4400" b="1" dirty="0" smtClean="0"/>
              <a:t>.</a:t>
            </a:r>
            <a:r>
              <a:rPr lang="ru-RU" sz="4400" b="1" dirty="0"/>
              <a:t> Правила дифференцирования. </a:t>
            </a:r>
          </a:p>
        </p:txBody>
      </p:sp>
    </p:spTree>
    <p:extLst>
      <p:ext uri="{BB962C8B-B14F-4D97-AF65-F5344CB8AC3E}">
        <p14:creationId xmlns:p14="http://schemas.microsoft.com/office/powerpoint/2010/main" val="651160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3957" y="233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Таблица производных </a:t>
            </a:r>
            <a:r>
              <a:rPr lang="ru-RU" b="1" dirty="0"/>
              <a:t>основных элементарных функций.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7" t="24347" r="28551" b="62259"/>
          <a:stretch/>
        </p:blipFill>
        <p:spPr bwMode="auto">
          <a:xfrm>
            <a:off x="755574" y="5103260"/>
            <a:ext cx="3528393" cy="162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2" t="67098" r="66532" b="29882"/>
          <a:stretch/>
        </p:blipFill>
        <p:spPr bwMode="auto">
          <a:xfrm>
            <a:off x="629529" y="4851232"/>
            <a:ext cx="2015323" cy="42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2" t="44153" r="57478" b="32396"/>
          <a:stretch/>
        </p:blipFill>
        <p:spPr bwMode="auto">
          <a:xfrm>
            <a:off x="5071036" y="982558"/>
            <a:ext cx="2991678" cy="230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4" t="37665" r="28157" b="27247"/>
          <a:stretch/>
        </p:blipFill>
        <p:spPr bwMode="auto">
          <a:xfrm>
            <a:off x="5148064" y="3284984"/>
            <a:ext cx="2914650" cy="344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t="41600" r="52633" b="50988"/>
          <a:stretch/>
        </p:blipFill>
        <p:spPr bwMode="auto">
          <a:xfrm>
            <a:off x="331747" y="1303293"/>
            <a:ext cx="4715436" cy="82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1" t="25649" r="62717" b="51451"/>
          <a:stretch/>
        </p:blipFill>
        <p:spPr bwMode="auto">
          <a:xfrm>
            <a:off x="629529" y="2074333"/>
            <a:ext cx="2502311" cy="270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t="28733" r="51041" b="62346"/>
          <a:stretch/>
        </p:blipFill>
        <p:spPr bwMode="auto">
          <a:xfrm>
            <a:off x="347134" y="548148"/>
            <a:ext cx="4469454" cy="88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527502"/>
              </p:ext>
            </p:extLst>
          </p:nvPr>
        </p:nvGraphicFramePr>
        <p:xfrm>
          <a:off x="179512" y="371663"/>
          <a:ext cx="8784976" cy="62976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4536"/>
                <a:gridCol w="3960440"/>
              </a:tblGrid>
              <a:tr h="314884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Основные (знать наизусть)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88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772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68b/001772a2-bf2ccd2c/hello_html_m3f3284a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1" t="5611" r="15197" b="3946"/>
          <a:stretch/>
        </p:blipFill>
        <p:spPr bwMode="auto">
          <a:xfrm>
            <a:off x="2833489" y="188640"/>
            <a:ext cx="6315075" cy="620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18" y="548680"/>
            <a:ext cx="326613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Производная:</a:t>
            </a:r>
          </a:p>
          <a:p>
            <a:r>
              <a:rPr lang="ru-RU" sz="2800" b="1" dirty="0" smtClean="0"/>
              <a:t>Суммы</a:t>
            </a:r>
          </a:p>
          <a:p>
            <a:r>
              <a:rPr lang="ru-RU" sz="2800" b="1" dirty="0" smtClean="0"/>
              <a:t>Произведения      ф-</a:t>
            </a:r>
            <a:r>
              <a:rPr lang="ru-RU" sz="2800" b="1" dirty="0" err="1" smtClean="0"/>
              <a:t>ии</a:t>
            </a:r>
            <a:r>
              <a:rPr lang="ru-RU" sz="2800" b="1" dirty="0" smtClean="0"/>
              <a:t> на число</a:t>
            </a:r>
          </a:p>
          <a:p>
            <a:r>
              <a:rPr lang="ru-RU" sz="2800" b="1" dirty="0" smtClean="0"/>
              <a:t>Разности 2-ух         ф-</a:t>
            </a:r>
            <a:r>
              <a:rPr lang="ru-RU" sz="2800" b="1" dirty="0" err="1" smtClean="0"/>
              <a:t>ий</a:t>
            </a:r>
            <a:endParaRPr lang="ru-RU" sz="2800" b="1" dirty="0" smtClean="0"/>
          </a:p>
          <a:p>
            <a:r>
              <a:rPr lang="ru-RU" sz="2800" b="1" dirty="0" smtClean="0"/>
              <a:t>Произведения       2-х ф-</a:t>
            </a:r>
            <a:r>
              <a:rPr lang="ru-RU" sz="2800" b="1" dirty="0" err="1" smtClean="0"/>
              <a:t>ий</a:t>
            </a:r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Частного 2-х ф-</a:t>
            </a:r>
            <a:r>
              <a:rPr lang="ru-RU" sz="2800" b="1" dirty="0" err="1" smtClean="0"/>
              <a:t>ий</a:t>
            </a:r>
            <a:endParaRPr lang="ru-RU" sz="2800" b="1" dirty="0" smtClean="0"/>
          </a:p>
          <a:p>
            <a:endParaRPr lang="ru-RU" sz="2800" b="1" dirty="0"/>
          </a:p>
          <a:p>
            <a:endParaRPr lang="ru-RU" sz="2800" b="1" dirty="0" smtClean="0"/>
          </a:p>
          <a:p>
            <a:r>
              <a:rPr lang="ru-RU" sz="2800" b="1" dirty="0" smtClean="0"/>
              <a:t>Сложной функции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1327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1663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Примеры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19576" r="10767" b="26257"/>
          <a:stretch/>
        </p:blipFill>
        <p:spPr bwMode="auto">
          <a:xfrm>
            <a:off x="179513" y="983075"/>
            <a:ext cx="3312368" cy="201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19655" t="8596" r="15728" b="45059"/>
          <a:stretch/>
        </p:blipFill>
        <p:spPr bwMode="auto">
          <a:xfrm>
            <a:off x="348463" y="3645024"/>
            <a:ext cx="263224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179512" y="4509120"/>
                <a:ext cx="3647089" cy="714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600"/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ru-RU" sz="1600" i="0"/>
                            <m:t>f</m:t>
                          </m:r>
                        </m:e>
                        <m:sup>
                          <m:r>
                            <a:rPr lang="ru-RU" sz="1600" i="0"/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1600"/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ru-RU" sz="1600" i="0"/>
                            <m:t>x</m:t>
                          </m:r>
                        </m:e>
                      </m:d>
                      <m:r>
                        <a:rPr lang="ru-RU" sz="1600" i="0"/>
                        <m:t>=</m:t>
                      </m:r>
                      <m:sSup>
                        <m:sSupPr>
                          <m:ctrlPr>
                            <a:rPr lang="ru-RU" sz="1600"/>
                          </m:ctrlPr>
                        </m:sSupPr>
                        <m:e>
                          <m:d>
                            <m:dPr>
                              <m:ctrlPr>
                                <a:rPr lang="ru-RU" sz="1600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600"/>
                                  </m:ctrlPr>
                                </m:fPr>
                                <m:num>
                                  <m:r>
                                    <a:rPr lang="ru-RU" sz="1600" i="0"/>
                                    <m:t>1</m:t>
                                  </m:r>
                                </m:num>
                                <m:den>
                                  <m:r>
                                    <a:rPr lang="ru-RU" sz="1600" i="0"/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ru-RU" sz="1600"/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/>
                                    <m:t>x</m:t>
                                  </m:r>
                                </m:e>
                                <m:sup>
                                  <m:r>
                                    <a:rPr lang="ru-RU" sz="1600" i="0"/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ru-RU" sz="1600" i="0"/>
                            <m:t>′</m:t>
                          </m:r>
                        </m:sup>
                      </m:sSup>
                      <m:r>
                        <a:rPr lang="ru-RU" sz="1600" i="0"/>
                        <m:t>−</m:t>
                      </m:r>
                      <m:sSup>
                        <m:sSupPr>
                          <m:ctrlPr>
                            <a:rPr lang="ru-RU" sz="1600"/>
                          </m:ctrlPr>
                        </m:sSupPr>
                        <m:e>
                          <m:d>
                            <m:dPr>
                              <m:ctrlPr>
                                <a:rPr lang="ru-RU" sz="1600"/>
                              </m:ctrlPr>
                            </m:dPr>
                            <m:e>
                              <m:r>
                                <a:rPr lang="ru-RU" sz="1600" i="0"/>
                                <m:t>3</m:t>
                              </m:r>
                              <m:sSup>
                                <m:sSupPr>
                                  <m:ctrlPr>
                                    <a:rPr lang="ru-RU" sz="1600"/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/>
                                    <m:t>x</m:t>
                                  </m:r>
                                </m:e>
                                <m:sup>
                                  <m:r>
                                    <a:rPr lang="ru-RU" sz="1600" i="0"/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ru-RU" sz="1600" i="0"/>
                            <m:t>′</m:t>
                          </m:r>
                        </m:sup>
                      </m:sSup>
                      <m:r>
                        <a:rPr lang="ru-RU" sz="1600" i="0"/>
                        <m:t>+</m:t>
                      </m:r>
                      <m:sSup>
                        <m:sSupPr>
                          <m:ctrlPr>
                            <a:rPr lang="ru-RU" sz="1600"/>
                          </m:ctrlPr>
                        </m:sSupPr>
                        <m:e>
                          <m:d>
                            <m:dPr>
                              <m:ctrlPr>
                                <a:rPr lang="ru-RU" sz="1600"/>
                              </m:ctrlPr>
                            </m:dPr>
                            <m:e>
                              <m:r>
                                <a:rPr lang="ru-RU" sz="1600" i="0"/>
                                <m:t>7</m:t>
                              </m:r>
                              <m:r>
                                <m:rPr>
                                  <m:sty m:val="p"/>
                                </m:rPr>
                                <a:rPr lang="en-US" sz="1600" i="0"/>
                                <m:t>x</m:t>
                              </m:r>
                            </m:e>
                          </m:d>
                        </m:e>
                        <m:sup>
                          <m:r>
                            <a:rPr lang="ru-RU" sz="1600" i="0"/>
                            <m:t>′</m:t>
                          </m:r>
                        </m:sup>
                      </m:sSup>
                      <m:r>
                        <a:rPr lang="ru-RU" sz="1600" i="0"/>
                        <m:t>−</m:t>
                      </m:r>
                      <m:sSup>
                        <m:sSupPr>
                          <m:ctrlPr>
                            <a:rPr lang="ru-RU" sz="1600"/>
                          </m:ctrlPr>
                        </m:sSupPr>
                        <m:e>
                          <m:d>
                            <m:dPr>
                              <m:ctrlPr>
                                <a:rPr lang="ru-RU" sz="1600"/>
                              </m:ctrlPr>
                            </m:dPr>
                            <m:e>
                              <m:r>
                                <a:rPr lang="ru-RU" sz="1600" i="0"/>
                                <m:t>17</m:t>
                              </m:r>
                            </m:e>
                          </m:d>
                        </m:e>
                        <m:sup>
                          <m:r>
                            <a:rPr lang="ru-RU" sz="1600" i="0"/>
                            <m:t>′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509120"/>
                <a:ext cx="3647089" cy="7141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211561" y="5223290"/>
                <a:ext cx="2906052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600"/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ru-RU" sz="1600" i="0"/>
                            <m:t>f</m:t>
                          </m:r>
                        </m:e>
                        <m:sup>
                          <m:r>
                            <a:rPr lang="ru-RU" sz="1600" i="0"/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1600"/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ru-RU" sz="1600" i="0"/>
                            <m:t>x</m:t>
                          </m:r>
                        </m:e>
                      </m:d>
                      <m:r>
                        <a:rPr lang="ru-RU" sz="1600" i="0"/>
                        <m:t>=</m:t>
                      </m:r>
                      <m:f>
                        <m:fPr>
                          <m:ctrlPr>
                            <a:rPr lang="ru-RU" sz="1600"/>
                          </m:ctrlPr>
                        </m:fPr>
                        <m:num>
                          <m:r>
                            <a:rPr lang="ru-RU" sz="1600" i="0"/>
                            <m:t>1</m:t>
                          </m:r>
                        </m:num>
                        <m:den>
                          <m:r>
                            <a:rPr lang="ru-RU" sz="1600" i="0"/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ru-RU" sz="1600"/>
                          </m:ctrlPr>
                        </m:sSupPr>
                        <m:e>
                          <m:d>
                            <m:dPr>
                              <m:ctrlPr>
                                <a:rPr lang="ru-RU" sz="1600"/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1600"/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1600" i="0"/>
                                    <m:t>x</m:t>
                                  </m:r>
                                </m:e>
                                <m:sup>
                                  <m:r>
                                    <a:rPr lang="ru-RU" sz="1600" i="0"/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ru-RU" sz="1600" i="0"/>
                            <m:t>′</m:t>
                          </m:r>
                        </m:sup>
                      </m:sSup>
                      <m:r>
                        <a:rPr lang="ru-RU" sz="1600" i="0"/>
                        <m:t>−3</m:t>
                      </m:r>
                      <m:sSup>
                        <m:sSupPr>
                          <m:ctrlPr>
                            <a:rPr lang="ru-RU" sz="1600"/>
                          </m:ctrlPr>
                        </m:sSupPr>
                        <m:e>
                          <m:d>
                            <m:dPr>
                              <m:ctrlPr>
                                <a:rPr lang="ru-RU" sz="1600"/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1600"/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1600" i="0"/>
                                    <m:t>x</m:t>
                                  </m:r>
                                </m:e>
                                <m:sup>
                                  <m:r>
                                    <a:rPr lang="ru-RU" sz="1600" i="0"/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ru-RU" sz="1600" i="0"/>
                            <m:t>′</m:t>
                          </m:r>
                        </m:sup>
                      </m:sSup>
                      <m:r>
                        <a:rPr lang="ru-RU" sz="1600" i="0"/>
                        <m:t>+7</m:t>
                      </m:r>
                      <m:sSup>
                        <m:sSupPr>
                          <m:ctrlPr>
                            <a:rPr lang="ru-RU" sz="1600"/>
                          </m:ctrlPr>
                        </m:sSupPr>
                        <m:e>
                          <m:d>
                            <m:dPr>
                              <m:ctrlPr>
                                <a:rPr lang="ru-RU" sz="1600"/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ru-RU" sz="1600" i="0"/>
                                <m:t>x</m:t>
                              </m:r>
                            </m:e>
                          </m:d>
                        </m:e>
                        <m:sup>
                          <m:r>
                            <a:rPr lang="ru-RU" sz="1600" i="0"/>
                            <m:t>′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61" y="5223290"/>
                <a:ext cx="2906052" cy="5533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211561" y="5776647"/>
                <a:ext cx="2168221" cy="558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600"/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ru-RU" sz="1600" i="0"/>
                            <m:t>f</m:t>
                          </m:r>
                        </m:e>
                        <m:sup>
                          <m:r>
                            <a:rPr lang="ru-RU" sz="1600" i="0"/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1600"/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ru-RU" sz="1600" i="0"/>
                            <m:t>x</m:t>
                          </m:r>
                        </m:e>
                      </m:d>
                      <m:r>
                        <a:rPr lang="ru-RU" sz="1600" i="0"/>
                        <m:t>=</m:t>
                      </m:r>
                      <m:f>
                        <m:fPr>
                          <m:ctrlPr>
                            <a:rPr lang="ru-RU" sz="1600"/>
                          </m:ctrlPr>
                        </m:fPr>
                        <m:num>
                          <m:r>
                            <a:rPr lang="ru-RU" sz="1600" i="0"/>
                            <m:t>5</m:t>
                          </m:r>
                        </m:num>
                        <m:den>
                          <m:r>
                            <a:rPr lang="ru-RU" sz="1600" i="0"/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ru-RU" sz="1600"/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ru-RU" sz="1600" i="0"/>
                            <m:t>x</m:t>
                          </m:r>
                        </m:e>
                        <m:sup>
                          <m:r>
                            <a:rPr lang="ru-RU" sz="1600" i="0"/>
                            <m:t>4</m:t>
                          </m:r>
                        </m:sup>
                      </m:sSup>
                      <m:r>
                        <a:rPr lang="ru-RU" sz="1600" i="0"/>
                        <m:t>−9</m:t>
                      </m:r>
                      <m:sSup>
                        <m:sSupPr>
                          <m:ctrlPr>
                            <a:rPr lang="ru-RU" sz="1600"/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ru-RU" sz="1600" i="0"/>
                            <m:t>x</m:t>
                          </m:r>
                        </m:e>
                        <m:sup>
                          <m:r>
                            <a:rPr lang="ru-RU" sz="1600" i="0"/>
                            <m:t>2</m:t>
                          </m:r>
                        </m:sup>
                      </m:sSup>
                      <m:r>
                        <a:rPr lang="ru-RU" sz="1600" i="0"/>
                        <m:t>+7,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61" y="5776647"/>
                <a:ext cx="2168221" cy="55835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179512" y="6237312"/>
                <a:ext cx="3417026" cy="558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0"/>
                        <m:t> </m:t>
                      </m:r>
                      <m:r>
                        <m:rPr>
                          <m:sty m:val="p"/>
                        </m:rPr>
                        <a:rPr lang="en-US" sz="1600" i="0"/>
                        <m:t>f</m:t>
                      </m:r>
                      <m:r>
                        <a:rPr lang="ru-RU" sz="1600" i="0"/>
                        <m:t>′</m:t>
                      </m:r>
                      <m:d>
                        <m:dPr>
                          <m:ctrlPr>
                            <a:rPr lang="ru-RU" sz="1600"/>
                          </m:ctrlPr>
                        </m:dPr>
                        <m:e>
                          <m:r>
                            <a:rPr lang="ru-RU" sz="1600" i="0"/>
                            <m:t>−2</m:t>
                          </m:r>
                        </m:e>
                      </m:d>
                      <m:r>
                        <a:rPr lang="ru-RU" sz="1600" i="0"/>
                        <m:t>=</m:t>
                      </m:r>
                      <m:f>
                        <m:fPr>
                          <m:ctrlPr>
                            <a:rPr lang="ru-RU" sz="1600"/>
                          </m:ctrlPr>
                        </m:fPr>
                        <m:num>
                          <m:r>
                            <a:rPr lang="ru-RU" sz="1600" i="0"/>
                            <m:t>5</m:t>
                          </m:r>
                        </m:num>
                        <m:den>
                          <m:r>
                            <a:rPr lang="ru-RU" sz="1600" i="0"/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ru-RU" sz="1600"/>
                          </m:ctrlPr>
                        </m:sSupPr>
                        <m:e>
                          <m:r>
                            <a:rPr lang="ru-RU" sz="1600" i="0"/>
                            <m:t>(−2)</m:t>
                          </m:r>
                        </m:e>
                        <m:sup>
                          <m:r>
                            <a:rPr lang="ru-RU" sz="1600" i="0"/>
                            <m:t>4</m:t>
                          </m:r>
                        </m:sup>
                      </m:sSup>
                      <m:r>
                        <a:rPr lang="ru-RU" sz="1600" i="0"/>
                        <m:t>−9</m:t>
                      </m:r>
                      <m:sSup>
                        <m:sSupPr>
                          <m:ctrlPr>
                            <a:rPr lang="ru-RU" sz="1600"/>
                          </m:ctrlPr>
                        </m:sSupPr>
                        <m:e>
                          <m:r>
                            <a:rPr lang="ru-RU" sz="1600" i="0"/>
                            <m:t>(−2)</m:t>
                          </m:r>
                        </m:e>
                        <m:sup>
                          <m:r>
                            <a:rPr lang="ru-RU" sz="1600" i="0"/>
                            <m:t>2</m:t>
                          </m:r>
                        </m:sup>
                      </m:sSup>
                      <m:r>
                        <a:rPr lang="ru-RU" sz="1600" i="0"/>
                        <m:t>+7=−9.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237312"/>
                <a:ext cx="3417026" cy="55835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4355976" y="1066683"/>
                <a:ext cx="4572000" cy="10156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2000" b="1" dirty="0" smtClean="0"/>
                  <a:t>Найти</a:t>
                </a:r>
                <a:r>
                  <a:rPr lang="ru-RU" sz="2000" b="1" dirty="0"/>
                  <a:t>: (</a:t>
                </a:r>
                <a:r>
                  <a:rPr lang="en-US" sz="2000" b="1" i="1" dirty="0"/>
                  <a:t>x</a:t>
                </a:r>
                <a:r>
                  <a:rPr lang="ru-RU" sz="2000" b="1" i="1" baseline="30000" dirty="0"/>
                  <a:t>4</a:t>
                </a:r>
                <a:r>
                  <a:rPr lang="ru-RU" sz="2000" b="1" dirty="0"/>
                  <a:t> + 2</a:t>
                </a:r>
                <a:r>
                  <a:rPr lang="en-US" sz="2000" b="1" i="1" dirty="0"/>
                  <a:t>x</a:t>
                </a:r>
                <a:r>
                  <a:rPr lang="ru-RU" sz="2000" b="1" i="1" baseline="30000" dirty="0"/>
                  <a:t>2</a:t>
                </a:r>
                <a:r>
                  <a:rPr lang="ru-RU" sz="2000" b="1" dirty="0"/>
                  <a:t>)' .</a:t>
                </a:r>
              </a:p>
              <a:p>
                <a:r>
                  <a:rPr lang="ru-RU" sz="2000" b="1" dirty="0"/>
                  <a:t>Решение. (</a:t>
                </a:r>
                <a:r>
                  <a:rPr lang="en-US" sz="2000" b="1" i="1" dirty="0"/>
                  <a:t>x</a:t>
                </a:r>
                <a:r>
                  <a:rPr lang="ru-RU" sz="2000" b="1" i="1" baseline="30000" dirty="0"/>
                  <a:t>4</a:t>
                </a:r>
                <a:r>
                  <a:rPr lang="ru-RU" sz="2000" b="1" dirty="0"/>
                  <a:t> + 2</a:t>
                </a:r>
                <a:r>
                  <a:rPr lang="en-US" sz="2000" b="1" i="1" dirty="0"/>
                  <a:t>x</a:t>
                </a:r>
                <a:r>
                  <a:rPr lang="ru-RU" sz="2000" b="1" i="1" baseline="30000" dirty="0"/>
                  <a:t>2</a:t>
                </a:r>
                <a:r>
                  <a:rPr lang="ru-RU" sz="2000" b="1" dirty="0"/>
                  <a:t>)' = (</a:t>
                </a:r>
                <a:r>
                  <a:rPr lang="en-US" sz="2000" b="1" i="1" dirty="0"/>
                  <a:t>x</a:t>
                </a:r>
                <a:r>
                  <a:rPr lang="ru-RU" sz="2000" b="1" i="1" baseline="30000" dirty="0"/>
                  <a:t>4</a:t>
                </a:r>
                <a:r>
                  <a:rPr lang="ru-RU" sz="2000" b="1" dirty="0"/>
                  <a:t>)' +2(</a:t>
                </a:r>
                <a:r>
                  <a:rPr lang="en-US" sz="2000" b="1" i="1" dirty="0"/>
                  <a:t>x</a:t>
                </a:r>
                <a:r>
                  <a:rPr lang="ru-RU" sz="2000" b="1" i="1" baseline="30000" dirty="0"/>
                  <a:t>2</a:t>
                </a:r>
                <a:r>
                  <a:rPr lang="ru-RU" sz="2000" b="1" i="1" dirty="0"/>
                  <a:t>)’</a:t>
                </a:r>
                <a:r>
                  <a:rPr lang="ru-RU" sz="2000" b="1" dirty="0"/>
                  <a:t> = 4</a:t>
                </a:r>
                <a14:m>
                  <m:oMath xmlns:m="http://schemas.openxmlformats.org/officeDocument/2006/math">
                    <m:r>
                      <a:rPr lang="ru-RU" sz="2000" b="1" i="1"/>
                      <m:t>∙</m:t>
                    </m:r>
                  </m:oMath>
                </a14:m>
                <a:r>
                  <a:rPr lang="en-US" sz="2000" b="1" i="1" dirty="0"/>
                  <a:t>x</a:t>
                </a:r>
                <a:r>
                  <a:rPr lang="ru-RU" sz="2000" b="1" i="1" baseline="30000" dirty="0"/>
                  <a:t>3</a:t>
                </a:r>
                <a:r>
                  <a:rPr lang="ru-RU" sz="2000" b="1" i="1" dirty="0"/>
                  <a:t>+2</a:t>
                </a:r>
                <a14:m>
                  <m:oMath xmlns:m="http://schemas.openxmlformats.org/officeDocument/2006/math">
                    <m:r>
                      <a:rPr lang="ru-RU" sz="2000" b="1" i="1"/>
                      <m:t>∙</m:t>
                    </m:r>
                  </m:oMath>
                </a14:m>
                <a:r>
                  <a:rPr lang="ru-RU" sz="2000" b="1" i="1" dirty="0"/>
                  <a:t>2</a:t>
                </a:r>
                <a:r>
                  <a:rPr lang="en-US" sz="2000" b="1" i="1" dirty="0"/>
                  <a:t>x</a:t>
                </a:r>
                <a:r>
                  <a:rPr lang="ru-RU" sz="2000" b="1" i="1" dirty="0"/>
                  <a:t>=12</a:t>
                </a:r>
                <a14:m>
                  <m:oMath xmlns:m="http://schemas.openxmlformats.org/officeDocument/2006/math">
                    <m:r>
                      <a:rPr lang="ru-RU" sz="2000" b="1" i="1"/>
                      <m:t>∙</m:t>
                    </m:r>
                  </m:oMath>
                </a14:m>
                <a:r>
                  <a:rPr lang="en-US" sz="2000" b="1" i="1" dirty="0"/>
                  <a:t>x</a:t>
                </a:r>
                <a:r>
                  <a:rPr lang="ru-RU" sz="2000" b="1" i="1" baseline="30000" dirty="0"/>
                  <a:t>3</a:t>
                </a:r>
                <a:r>
                  <a:rPr lang="ru-RU" sz="2000" b="1" i="1" dirty="0"/>
                  <a:t>+4</a:t>
                </a:r>
                <a:r>
                  <a:rPr lang="en-US" sz="2000" b="1" i="1" dirty="0"/>
                  <a:t>x</a:t>
                </a:r>
                <a:r>
                  <a:rPr lang="ru-RU" sz="2000" b="1" i="1" dirty="0"/>
                  <a:t>.</a:t>
                </a:r>
                <a:endParaRPr lang="ru-RU" sz="2000" b="1" dirty="0"/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066683"/>
                <a:ext cx="4572000" cy="1015663"/>
              </a:xfrm>
              <a:prstGeom prst="rect">
                <a:avLst/>
              </a:prstGeom>
              <a:blipFill rotWithShape="1">
                <a:blip r:embed="rId8"/>
                <a:stretch>
                  <a:fillRect l="-1467" t="-2994" b="-9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4355976" y="2492896"/>
                <a:ext cx="4572000" cy="117487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b="1" dirty="0"/>
                  <a:t>Найти: (</a:t>
                </a:r>
                <a14:m>
                  <m:oMath xmlns:m="http://schemas.openxmlformats.org/officeDocument/2006/math">
                    <m:r>
                      <a:rPr lang="ru-RU" b="1" i="1"/>
                      <m:t>𝟐</m:t>
                    </m:r>
                    <m:rad>
                      <m:radPr>
                        <m:ctrlPr>
                          <a:rPr lang="ru-RU" b="1" i="1"/>
                        </m:ctrlPr>
                      </m:radPr>
                      <m:deg>
                        <m:r>
                          <a:rPr lang="ru-RU" b="1" i="1"/>
                          <m:t>𝟒</m:t>
                        </m:r>
                      </m:deg>
                      <m:e>
                        <m:r>
                          <a:rPr lang="en-US" b="1" i="1"/>
                          <m:t>𝒙</m:t>
                        </m:r>
                      </m:e>
                    </m:rad>
                    <m:r>
                      <a:rPr lang="ru-RU" b="1" i="1"/>
                      <m:t>−</m:t>
                    </m:r>
                    <m:rad>
                      <m:radPr>
                        <m:degHide m:val="on"/>
                        <m:ctrlPr>
                          <a:rPr lang="ru-RU" b="1" i="1"/>
                        </m:ctrlPr>
                      </m:radPr>
                      <m:deg/>
                      <m:e>
                        <m:r>
                          <a:rPr lang="en-US" b="1" i="1"/>
                          <m:t>𝒙</m:t>
                        </m:r>
                      </m:e>
                    </m:rad>
                  </m:oMath>
                </a14:m>
                <a:r>
                  <a:rPr lang="ru-RU" b="1" dirty="0"/>
                  <a:t>)'.</a:t>
                </a:r>
              </a:p>
              <a:p>
                <a:r>
                  <a:rPr lang="ru-RU" b="1" dirty="0"/>
                  <a:t>Решение. (</a:t>
                </a:r>
                <a14:m>
                  <m:oMath xmlns:m="http://schemas.openxmlformats.org/officeDocument/2006/math">
                    <m:r>
                      <a:rPr lang="ru-RU" b="1" i="1"/>
                      <m:t>𝟐</m:t>
                    </m:r>
                    <m:rad>
                      <m:radPr>
                        <m:ctrlPr>
                          <a:rPr lang="ru-RU" b="1" i="1"/>
                        </m:ctrlPr>
                      </m:radPr>
                      <m:deg>
                        <m:r>
                          <a:rPr lang="ru-RU" b="1" i="1"/>
                          <m:t>𝟒</m:t>
                        </m:r>
                      </m:deg>
                      <m:e>
                        <m:r>
                          <a:rPr lang="en-US" b="1" i="1"/>
                          <m:t>𝒙</m:t>
                        </m:r>
                      </m:e>
                    </m:rad>
                    <m:r>
                      <a:rPr lang="ru-RU" b="1" i="1"/>
                      <m:t>−</m:t>
                    </m:r>
                    <m:rad>
                      <m:radPr>
                        <m:degHide m:val="on"/>
                        <m:ctrlPr>
                          <a:rPr lang="ru-RU" b="1" i="1"/>
                        </m:ctrlPr>
                      </m:radPr>
                      <m:deg/>
                      <m:e>
                        <m:r>
                          <a:rPr lang="en-US" b="1" i="1"/>
                          <m:t>𝒙</m:t>
                        </m:r>
                      </m:e>
                    </m:rad>
                  </m:oMath>
                </a14:m>
                <a:r>
                  <a:rPr lang="ru-RU" b="1" dirty="0"/>
                  <a:t>)' = </a:t>
                </a:r>
                <a:endParaRPr lang="ru-RU" b="1" i="1" dirty="0" smtClean="0"/>
              </a:p>
              <a:p>
                <a14:m>
                  <m:oMath xmlns:m="http://schemas.openxmlformats.org/officeDocument/2006/math">
                    <m:r>
                      <a:rPr lang="ru-RU" b="1" i="1"/>
                      <m:t>𝟐</m:t>
                    </m:r>
                    <m:r>
                      <a:rPr lang="ru-RU" b="1" i="1"/>
                      <m:t>∙</m:t>
                    </m:r>
                    <m:f>
                      <m:fPr>
                        <m:ctrlPr>
                          <a:rPr lang="ru-RU" b="1" i="1"/>
                        </m:ctrlPr>
                      </m:fPr>
                      <m:num>
                        <m:r>
                          <a:rPr lang="ru-RU" b="1" i="1"/>
                          <m:t>𝟏</m:t>
                        </m:r>
                      </m:num>
                      <m:den>
                        <m:r>
                          <a:rPr lang="ru-RU" b="1" i="1"/>
                          <m:t>𝟒</m:t>
                        </m:r>
                      </m:den>
                    </m:f>
                    <m:r>
                      <a:rPr lang="ru-RU" b="1" i="1"/>
                      <m:t>∙</m:t>
                    </m:r>
                    <m:sSup>
                      <m:sSupPr>
                        <m:ctrlPr>
                          <a:rPr lang="ru-RU" b="1" i="1"/>
                        </m:ctrlPr>
                      </m:sSupPr>
                      <m:e>
                        <m:r>
                          <a:rPr lang="ru-RU" b="1" i="1"/>
                          <m:t>𝒙</m:t>
                        </m:r>
                      </m:e>
                      <m:sup>
                        <m:r>
                          <a:rPr lang="ru-RU" b="1" i="1"/>
                          <m:t>− </m:t>
                        </m:r>
                        <m:f>
                          <m:fPr>
                            <m:ctrlPr>
                              <a:rPr lang="ru-RU" b="1" i="1"/>
                            </m:ctrlPr>
                          </m:fPr>
                          <m:num>
                            <m:r>
                              <a:rPr lang="ru-RU" b="1" i="1"/>
                              <m:t>𝟑</m:t>
                            </m:r>
                          </m:num>
                          <m:den>
                            <m:r>
                              <a:rPr lang="ru-RU" b="1" i="1"/>
                              <m:t>𝟒</m:t>
                            </m:r>
                          </m:den>
                        </m:f>
                      </m:sup>
                    </m:sSup>
                    <m:r>
                      <a:rPr lang="ru-RU" b="1" i="1"/>
                      <m:t>−</m:t>
                    </m:r>
                    <m:f>
                      <m:fPr>
                        <m:ctrlPr>
                          <a:rPr lang="ru-RU" b="1" i="1"/>
                        </m:ctrlPr>
                      </m:fPr>
                      <m:num>
                        <m:r>
                          <a:rPr lang="ru-RU" b="1" i="1"/>
                          <m:t>𝟏</m:t>
                        </m:r>
                      </m:num>
                      <m:den>
                        <m:r>
                          <a:rPr lang="ru-RU" b="1" i="1"/>
                          <m:t>𝟐</m:t>
                        </m:r>
                      </m:den>
                    </m:f>
                    <m:r>
                      <a:rPr lang="ru-RU" b="1" i="1"/>
                      <m:t>∙</m:t>
                    </m:r>
                    <m:sSup>
                      <m:sSupPr>
                        <m:ctrlPr>
                          <a:rPr lang="ru-RU" b="1" i="1"/>
                        </m:ctrlPr>
                      </m:sSupPr>
                      <m:e>
                        <m:r>
                          <a:rPr lang="ru-RU" b="1" i="1"/>
                          <m:t>𝒙</m:t>
                        </m:r>
                      </m:e>
                      <m:sup>
                        <m:r>
                          <a:rPr lang="ru-RU" b="1" i="1"/>
                          <m:t>− </m:t>
                        </m:r>
                        <m:f>
                          <m:fPr>
                            <m:ctrlPr>
                              <a:rPr lang="ru-RU" b="1" i="1"/>
                            </m:ctrlPr>
                          </m:fPr>
                          <m:num>
                            <m:r>
                              <a:rPr lang="ru-RU" b="1" i="1"/>
                              <m:t>𝟏</m:t>
                            </m:r>
                          </m:num>
                          <m:den>
                            <m:r>
                              <a:rPr lang="ru-RU" b="1" i="1"/>
                              <m:t>𝟐</m:t>
                            </m:r>
                          </m:den>
                        </m:f>
                      </m:sup>
                    </m:sSup>
                    <m:r>
                      <a:rPr lang="ru-RU" b="1" i="1"/>
                      <m:t>=</m:t>
                    </m:r>
                    <m:f>
                      <m:fPr>
                        <m:ctrlPr>
                          <a:rPr lang="ru-RU" b="1" i="1"/>
                        </m:ctrlPr>
                      </m:fPr>
                      <m:num>
                        <m:r>
                          <a:rPr lang="ru-RU" b="1" i="1"/>
                          <m:t>𝟏</m:t>
                        </m:r>
                      </m:num>
                      <m:den>
                        <m:r>
                          <a:rPr lang="ru-RU" b="1" i="1"/>
                          <m:t>𝟐</m:t>
                        </m:r>
                        <m:rad>
                          <m:radPr>
                            <m:ctrlPr>
                              <a:rPr lang="ru-RU" b="1" i="1"/>
                            </m:ctrlPr>
                          </m:radPr>
                          <m:deg>
                            <m:r>
                              <a:rPr lang="ru-RU" b="1" i="1"/>
                              <m:t>𝟒</m:t>
                            </m:r>
                          </m:deg>
                          <m:e>
                            <m:sSup>
                              <m:sSupPr>
                                <m:ctrlPr>
                                  <a:rPr lang="ru-RU" b="1" i="1"/>
                                </m:ctrlPr>
                              </m:sSupPr>
                              <m:e>
                                <m:r>
                                  <a:rPr lang="ru-RU" b="1" i="1"/>
                                  <m:t>𝒙</m:t>
                                </m:r>
                              </m:e>
                              <m:sup>
                                <m:r>
                                  <a:rPr lang="ru-RU" b="1" i="1"/>
                                  <m:t>𝟑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ru-RU" b="1" i="1"/>
                      <m:t>−</m:t>
                    </m:r>
                    <m:f>
                      <m:fPr>
                        <m:ctrlPr>
                          <a:rPr lang="ru-RU" b="1" i="1"/>
                        </m:ctrlPr>
                      </m:fPr>
                      <m:num>
                        <m:r>
                          <a:rPr lang="ru-RU" b="1" i="1"/>
                          <m:t>𝟏</m:t>
                        </m:r>
                      </m:num>
                      <m:den>
                        <m:r>
                          <a:rPr lang="ru-RU" b="1" i="1"/>
                          <m:t>𝟐</m:t>
                        </m:r>
                        <m:rad>
                          <m:radPr>
                            <m:degHide m:val="on"/>
                            <m:ctrlPr>
                              <a:rPr lang="ru-RU" b="1" i="1"/>
                            </m:ctrlPr>
                          </m:radPr>
                          <m:deg/>
                          <m:e>
                            <m:r>
                              <a:rPr lang="ru-RU" b="1" i="1"/>
                              <m:t>𝒙</m:t>
                            </m:r>
                          </m:e>
                        </m:rad>
                      </m:den>
                    </m:f>
                    <m:r>
                      <a:rPr lang="ru-RU" b="1" i="1"/>
                      <m:t> </m:t>
                    </m:r>
                  </m:oMath>
                </a14:m>
                <a:r>
                  <a:rPr lang="ru-RU" b="1" dirty="0"/>
                  <a:t>.</a:t>
                </a: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492896"/>
                <a:ext cx="4572000" cy="1174873"/>
              </a:xfrm>
              <a:prstGeom prst="rect">
                <a:avLst/>
              </a:prstGeom>
              <a:blipFill rotWithShape="1">
                <a:blip r:embed="rId9"/>
                <a:stretch>
                  <a:fillRect l="-1200" t="-20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295574"/>
              </p:ext>
            </p:extLst>
          </p:nvPr>
        </p:nvGraphicFramePr>
        <p:xfrm>
          <a:off x="4157439" y="4169431"/>
          <a:ext cx="4391980" cy="94640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391980"/>
              </a:tblGrid>
              <a:tr h="72008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Найти </a:t>
                      </a:r>
                      <a:r>
                        <a:rPr lang="en-US" sz="1800" dirty="0">
                          <a:effectLst/>
                        </a:rPr>
                        <a:t>f</a:t>
                      </a:r>
                      <a:r>
                        <a:rPr lang="ru-RU" sz="1800" dirty="0">
                          <a:effectLst/>
                        </a:rPr>
                        <a:t> '(0) и </a:t>
                      </a:r>
                      <a:r>
                        <a:rPr lang="en-US" sz="1800" dirty="0">
                          <a:effectLst/>
                        </a:rPr>
                        <a:t>f</a:t>
                      </a:r>
                      <a:r>
                        <a:rPr lang="ru-RU" sz="1800" dirty="0">
                          <a:effectLst/>
                        </a:rPr>
                        <a:t> '(2), если </a:t>
                      </a:r>
                      <a:r>
                        <a:rPr lang="en-US" sz="1800" dirty="0">
                          <a:effectLst/>
                        </a:rPr>
                        <a:t>f</a:t>
                      </a:r>
                      <a:r>
                        <a:rPr lang="ru-RU" sz="1800" dirty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x</a:t>
                      </a:r>
                      <a:r>
                        <a:rPr lang="ru-RU" sz="1800" dirty="0">
                          <a:effectLst/>
                        </a:rPr>
                        <a:t>)=</a:t>
                      </a:r>
                      <a:r>
                        <a:rPr lang="en-US" sz="1800" dirty="0">
                          <a:effectLst/>
                        </a:rPr>
                        <a:t>x</a:t>
                      </a:r>
                      <a:r>
                        <a:rPr lang="ru-RU" sz="1800" baseline="30000" dirty="0">
                          <a:effectLst/>
                        </a:rPr>
                        <a:t>2</a:t>
                      </a:r>
                      <a:r>
                        <a:rPr lang="ru-RU" sz="1800" dirty="0">
                          <a:effectLst/>
                        </a:rPr>
                        <a:t>– 2</a:t>
                      </a:r>
                      <a:r>
                        <a:rPr lang="en-US" sz="1800" dirty="0">
                          <a:effectLst/>
                        </a:rPr>
                        <a:t>x</a:t>
                      </a:r>
                      <a:r>
                        <a:rPr lang="ru-RU" sz="1800" dirty="0">
                          <a:effectLst/>
                        </a:rPr>
                        <a:t> + 1.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Решение. </a:t>
                      </a:r>
                      <a:r>
                        <a:rPr lang="en-US" sz="1800" dirty="0">
                          <a:effectLst/>
                        </a:rPr>
                        <a:t>f</a:t>
                      </a:r>
                      <a:r>
                        <a:rPr lang="ru-RU" sz="1800" dirty="0">
                          <a:effectLst/>
                        </a:rPr>
                        <a:t> '(</a:t>
                      </a:r>
                      <a:r>
                        <a:rPr lang="en-US" sz="1800" dirty="0">
                          <a:effectLst/>
                        </a:rPr>
                        <a:t>x</a:t>
                      </a:r>
                      <a:r>
                        <a:rPr lang="ru-RU" sz="1800" dirty="0">
                          <a:effectLst/>
                        </a:rPr>
                        <a:t>)=2</a:t>
                      </a:r>
                      <a:r>
                        <a:rPr lang="en-US" sz="1800" dirty="0">
                          <a:effectLst/>
                        </a:rPr>
                        <a:t>x</a:t>
                      </a:r>
                      <a:r>
                        <a:rPr lang="ru-RU" sz="1800" dirty="0">
                          <a:effectLst/>
                        </a:rPr>
                        <a:t> – 2.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716016" y="4941168"/>
            <a:ext cx="20842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alt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'(0)=2</a:t>
            </a:r>
            <a:r>
              <a:rPr kumimoji="0" lang="ru-RU" alt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∙0</a:t>
            </a:r>
            <a:r>
              <a:rPr kumimoji="0" lang="ru-RU" alt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alt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= </a:t>
            </a:r>
            <a:r>
              <a:rPr kumimoji="0" lang="ru-RU" alt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alt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2; </a:t>
            </a:r>
            <a:endParaRPr kumimoji="0" lang="ru-RU" altLang="ru-RU" sz="1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alt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'(2)=2</a:t>
            </a:r>
            <a:r>
              <a:rPr kumimoji="0" lang="ru-RU" alt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∙2</a:t>
            </a:r>
            <a:r>
              <a:rPr kumimoji="0" lang="ru-RU" alt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alt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= 2.</a:t>
            </a:r>
            <a:endParaRPr kumimoji="0" lang="ru-RU" altLang="ru-RU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8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un9-47.userapi.com/c855224/v855224628/21aa99/4nX2fUWGzxQ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94" r="1419" b="12924"/>
          <a:stretch/>
        </p:blipFill>
        <p:spPr bwMode="auto">
          <a:xfrm>
            <a:off x="107504" y="550173"/>
            <a:ext cx="4685104" cy="492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2928" y="-27384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Задачи</a:t>
            </a:r>
            <a:endParaRPr lang="ru-RU" sz="3200" b="1" dirty="0"/>
          </a:p>
        </p:txBody>
      </p:sp>
      <p:pic>
        <p:nvPicPr>
          <p:cNvPr id="6146" name="Picture 2" descr="https://sun9-52.userapi.com/c205816/v205816628/c99bf/98YBuMqeXv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420" y="484519"/>
            <a:ext cx="4214006" cy="316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7420" y="3955028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Обязательно: 787 – 792 (нечетные)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831, 833, 835, 837, 839,  </a:t>
            </a:r>
          </a:p>
          <a:p>
            <a:r>
              <a:rPr lang="ru-RU" dirty="0" smtClean="0"/>
              <a:t>                          840(1, 3)</a:t>
            </a:r>
            <a:endParaRPr lang="ru-RU" dirty="0"/>
          </a:p>
          <a:p>
            <a:r>
              <a:rPr lang="ru-RU" dirty="0" smtClean="0"/>
              <a:t>Доп. </a:t>
            </a:r>
            <a:r>
              <a:rPr lang="ru-RU" dirty="0"/>
              <a:t>о</a:t>
            </a:r>
            <a:r>
              <a:rPr lang="ru-RU" dirty="0" smtClean="0"/>
              <a:t>ценка:  793</a:t>
            </a:r>
          </a:p>
        </p:txBody>
      </p:sp>
    </p:spTree>
    <p:extLst>
      <p:ext uri="{BB962C8B-B14F-4D97-AF65-F5344CB8AC3E}">
        <p14:creationId xmlns:p14="http://schemas.microsoft.com/office/powerpoint/2010/main" val="371996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928" y="-27384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Задачи</a:t>
            </a:r>
            <a:endParaRPr lang="ru-RU" sz="3200" b="1" dirty="0"/>
          </a:p>
        </p:txBody>
      </p:sp>
      <p:pic>
        <p:nvPicPr>
          <p:cNvPr id="5122" name="Picture 2" descr="https://sun9-48.userapi.com/c205816/v205816628/c99b5/_jNZ1feEmq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81" t="16509" r="5233" b="17888"/>
          <a:stretch/>
        </p:blipFill>
        <p:spPr bwMode="auto">
          <a:xfrm>
            <a:off x="467544" y="506735"/>
            <a:ext cx="7416824" cy="439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530120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Обязательно: 844, 846</a:t>
            </a:r>
            <a:endParaRPr lang="ru-RU" dirty="0"/>
          </a:p>
          <a:p>
            <a:r>
              <a:rPr lang="ru-RU" dirty="0" smtClean="0"/>
              <a:t>Доп. </a:t>
            </a:r>
            <a:r>
              <a:rPr lang="ru-RU" dirty="0"/>
              <a:t>о</a:t>
            </a:r>
            <a:r>
              <a:rPr lang="ru-RU" dirty="0" smtClean="0"/>
              <a:t>ценка:  850, 851</a:t>
            </a:r>
          </a:p>
        </p:txBody>
      </p:sp>
    </p:spTree>
    <p:extLst>
      <p:ext uri="{BB962C8B-B14F-4D97-AF65-F5344CB8AC3E}">
        <p14:creationId xmlns:p14="http://schemas.microsoft.com/office/powerpoint/2010/main" val="94480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784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Как и Куда сдавать работу?</a:t>
            </a:r>
          </a:p>
          <a:p>
            <a:pPr marL="342900" indent="-342900">
              <a:buAutoNum type="arabicPeriod"/>
            </a:pPr>
            <a:r>
              <a:rPr lang="ru-RU" dirty="0" smtClean="0"/>
              <a:t>Все студенты выполняют задания либо письменно и фотографируют, </a:t>
            </a:r>
          </a:p>
          <a:p>
            <a:r>
              <a:rPr lang="ru-RU" dirty="0" smtClean="0"/>
              <a:t>либо в док. </a:t>
            </a:r>
            <a:r>
              <a:rPr lang="en-US" dirty="0" smtClean="0"/>
              <a:t>Word</a:t>
            </a:r>
            <a:r>
              <a:rPr lang="ru-RU" dirty="0" smtClean="0"/>
              <a:t> и присылают файл.</a:t>
            </a:r>
          </a:p>
          <a:p>
            <a:pPr marL="342900" indent="-342900">
              <a:buAutoNum type="arabicPeriod"/>
            </a:pPr>
            <a:r>
              <a:rPr lang="ru-RU" dirty="0" smtClean="0"/>
              <a:t>Каждая фотография (Документ) должны иметь название в формате </a:t>
            </a:r>
            <a:r>
              <a:rPr lang="ru-RU" dirty="0" err="1" smtClean="0"/>
              <a:t>Фамилия_Имя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На выполнение заданий дается 4 дня (с момента появления на сайте)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</a:rPr>
              <a:t>Старосты!!!</a:t>
            </a:r>
          </a:p>
          <a:p>
            <a:r>
              <a:rPr lang="ru-RU" dirty="0" smtClean="0"/>
              <a:t>собирают отчеты от всех  студентов, присылают мне одним архивом </a:t>
            </a:r>
            <a:endParaRPr lang="en-US" dirty="0"/>
          </a:p>
          <a:p>
            <a:r>
              <a:rPr lang="ru-RU" dirty="0" smtClean="0"/>
              <a:t>(почта: </a:t>
            </a:r>
            <a:r>
              <a:rPr lang="en-US" dirty="0"/>
              <a:t>katerinavikol@yandex.ru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Архив должен содержать папки с фамилиями студентов.</a:t>
            </a:r>
          </a:p>
          <a:p>
            <a:r>
              <a:rPr lang="ru-RU" dirty="0" smtClean="0"/>
              <a:t>5. Принимаются отчеты от всей группы сразу (отдельно студентов проверять не буду). Если до конца указанного времени работы не сделаны, и отчеты от старост не получены, все оценки снижаются (1 день – 1 балл)</a:t>
            </a:r>
          </a:p>
          <a:p>
            <a:r>
              <a:rPr lang="ru-RU" dirty="0" smtClean="0"/>
              <a:t>6. Конспект теории </a:t>
            </a:r>
            <a:r>
              <a:rPr lang="ru-RU" sz="2400" b="1" dirty="0" smtClean="0"/>
              <a:t>обязателен</a:t>
            </a:r>
            <a:r>
              <a:rPr lang="ru-RU" dirty="0" smtClean="0"/>
              <a:t>, но мне присылать не нужно (будет проверяться позднее)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5215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499</Words>
  <Application>Microsoft Office PowerPoint</Application>
  <PresentationFormat>Экран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Катерина Колупаева</dc:creator>
  <cp:lastModifiedBy>Катерина Колупаева</cp:lastModifiedBy>
  <cp:revision>9</cp:revision>
  <dcterms:created xsi:type="dcterms:W3CDTF">2020-04-07T15:08:45Z</dcterms:created>
  <dcterms:modified xsi:type="dcterms:W3CDTF">2020-04-07T17:08:26Z</dcterms:modified>
</cp:coreProperties>
</file>